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70" r:id="rId7"/>
    <p:sldId id="269" r:id="rId8"/>
    <p:sldId id="268" r:id="rId9"/>
    <p:sldId id="262" r:id="rId10"/>
    <p:sldId id="271" r:id="rId11"/>
    <p:sldId id="272" r:id="rId1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907" y="1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B5500-0149-486F-92C4-73A0F4FC0E7C}" type="datetimeFigureOut">
              <a:rPr lang="ru-RU" smtClean="0"/>
              <a:t>07.06.2025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9B9F6-EFBB-4181-9734-907CEDB23E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4279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B5500-0149-486F-92C4-73A0F4FC0E7C}" type="datetimeFigureOut">
              <a:rPr lang="ru-RU" smtClean="0"/>
              <a:t>07.06.2025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9B9F6-EFBB-4181-9734-907CEDB23E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7251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B5500-0149-486F-92C4-73A0F4FC0E7C}" type="datetimeFigureOut">
              <a:rPr lang="ru-RU" smtClean="0"/>
              <a:t>07.06.2025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9B9F6-EFBB-4181-9734-907CEDB23E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9679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B5500-0149-486F-92C4-73A0F4FC0E7C}" type="datetimeFigureOut">
              <a:rPr lang="ru-RU" smtClean="0"/>
              <a:t>07.06.2025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9B9F6-EFBB-4181-9734-907CEDB23E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0040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B5500-0149-486F-92C4-73A0F4FC0E7C}" type="datetimeFigureOut">
              <a:rPr lang="ru-RU" smtClean="0"/>
              <a:t>07.06.2025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9B9F6-EFBB-4181-9734-907CEDB23E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8372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B5500-0149-486F-92C4-73A0F4FC0E7C}" type="datetimeFigureOut">
              <a:rPr lang="ru-RU" smtClean="0"/>
              <a:t>07.06.2025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9B9F6-EFBB-4181-9734-907CEDB23E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1324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B5500-0149-486F-92C4-73A0F4FC0E7C}" type="datetimeFigureOut">
              <a:rPr lang="ru-RU" smtClean="0"/>
              <a:t>07.06.2025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9B9F6-EFBB-4181-9734-907CEDB23E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8884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B5500-0149-486F-92C4-73A0F4FC0E7C}" type="datetimeFigureOut">
              <a:rPr lang="ru-RU" smtClean="0"/>
              <a:t>07.06.2025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9B9F6-EFBB-4181-9734-907CEDB23E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001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B5500-0149-486F-92C4-73A0F4FC0E7C}" type="datetimeFigureOut">
              <a:rPr lang="ru-RU" smtClean="0"/>
              <a:t>07.06.2025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9B9F6-EFBB-4181-9734-907CEDB23E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0971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B5500-0149-486F-92C4-73A0F4FC0E7C}" type="datetimeFigureOut">
              <a:rPr lang="ru-RU" smtClean="0"/>
              <a:t>07.06.2025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9B9F6-EFBB-4181-9734-907CEDB23E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9473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B5500-0149-486F-92C4-73A0F4FC0E7C}" type="datetimeFigureOut">
              <a:rPr lang="ru-RU" smtClean="0"/>
              <a:t>07.06.2025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9B9F6-EFBB-4181-9734-907CEDB23E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9822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B5500-0149-486F-92C4-73A0F4FC0E7C}" type="datetimeFigureOut">
              <a:rPr lang="ru-RU" smtClean="0"/>
              <a:t>07.06.2025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9B9F6-EFBB-4181-9734-907CEDB23E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4259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avatars.mds.yandex.net/i?id=ad32d38b92b6fab985fd44d98e80447fe0d9de11-10263675-images-thumbs&amp;n=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2875" y="-483401"/>
            <a:ext cx="13441488" cy="756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260648"/>
            <a:ext cx="7772400" cy="1470025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Сервис путешествий 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411760" y="4045901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ru-RU" sz="2200" b="1" i="1" dirty="0">
                <a:solidFill>
                  <a:schemeClr val="tx2"/>
                </a:solidFill>
              </a:rPr>
              <a:t>Проект выполнили:</a:t>
            </a:r>
            <a:br>
              <a:rPr lang="ru-RU" sz="2200" b="1" i="1" dirty="0">
                <a:solidFill>
                  <a:schemeClr val="tx2"/>
                </a:solidFill>
              </a:rPr>
            </a:br>
            <a:r>
              <a:rPr lang="ru-RU" sz="2000" i="1" dirty="0" err="1">
                <a:solidFill>
                  <a:schemeClr val="tx2"/>
                </a:solidFill>
              </a:rPr>
              <a:t>Сейферман</a:t>
            </a:r>
            <a:r>
              <a:rPr lang="ru-RU" sz="2000" i="1" dirty="0">
                <a:solidFill>
                  <a:schemeClr val="tx2"/>
                </a:solidFill>
              </a:rPr>
              <a:t> Владислав</a:t>
            </a:r>
            <a:br>
              <a:rPr lang="ru-RU" sz="2000" i="1" dirty="0">
                <a:solidFill>
                  <a:schemeClr val="tx2"/>
                </a:solidFill>
              </a:rPr>
            </a:br>
            <a:r>
              <a:rPr lang="ru-RU" sz="2000" i="1" dirty="0">
                <a:solidFill>
                  <a:schemeClr val="tx2"/>
                </a:solidFill>
              </a:rPr>
              <a:t> Ульяновская Анастасия</a:t>
            </a:r>
            <a:br>
              <a:rPr lang="ru-RU" sz="2000" i="1" dirty="0">
                <a:solidFill>
                  <a:schemeClr val="tx2"/>
                </a:solidFill>
              </a:rPr>
            </a:br>
            <a:r>
              <a:rPr lang="ru-RU" sz="2000" i="1" dirty="0">
                <a:solidFill>
                  <a:schemeClr val="tx2"/>
                </a:solidFill>
              </a:rPr>
              <a:t>Седов Константин</a:t>
            </a:r>
            <a:br>
              <a:rPr lang="ru-RU" sz="2000" i="1" dirty="0">
                <a:solidFill>
                  <a:schemeClr val="tx2"/>
                </a:solidFill>
              </a:rPr>
            </a:br>
            <a:r>
              <a:rPr lang="ru-RU" sz="2000" i="1" dirty="0" err="1">
                <a:solidFill>
                  <a:schemeClr val="tx2"/>
                </a:solidFill>
              </a:rPr>
              <a:t>Скидоненко</a:t>
            </a:r>
            <a:r>
              <a:rPr lang="ru-RU" sz="2000" i="1" dirty="0">
                <a:solidFill>
                  <a:schemeClr val="tx2"/>
                </a:solidFill>
              </a:rPr>
              <a:t> Ярослав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700808"/>
            <a:ext cx="3600400" cy="195959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25" y="4193040"/>
            <a:ext cx="5596050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89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5DF682-808D-49E5-B2D3-81E829CA9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622A88-0811-490F-A3EF-87E7B6093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6" descr="https://avatars.mds.yandex.net/i?id=ad32d38b92b6fab985fd44d98e80447fe0d9de11-10263675-images-thumbs&amp;n=13">
            <a:extLst>
              <a:ext uri="{FF2B5EF4-FFF2-40B4-BE49-F238E27FC236}">
                <a16:creationId xmlns:a16="http://schemas.microsoft.com/office/drawing/2014/main" id="{B2F7E8B0-6F10-45FB-905F-1E3FC0002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175" y="-504739"/>
            <a:ext cx="13441488" cy="756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38D90C7-8D9D-4DF7-8784-0B87844887CD}"/>
              </a:ext>
            </a:extLst>
          </p:cNvPr>
          <p:cNvSpPr txBox="1">
            <a:spLocks/>
          </p:cNvSpPr>
          <p:nvPr/>
        </p:nvSpPr>
        <p:spPr>
          <a:xfrm>
            <a:off x="683568" y="212056"/>
            <a:ext cx="699512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/>
                </a:solidFill>
              </a:rPr>
              <a:t>Возможные доработки: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7D1B191F-5126-40AA-89BA-19F541385CBF}"/>
              </a:ext>
            </a:extLst>
          </p:cNvPr>
          <p:cNvSpPr txBox="1">
            <a:spLocks/>
          </p:cNvSpPr>
          <p:nvPr/>
        </p:nvSpPr>
        <p:spPr>
          <a:xfrm>
            <a:off x="107504" y="1124744"/>
            <a:ext cx="9145016" cy="46085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ru-RU" sz="2500" dirty="0">
                <a:solidFill>
                  <a:schemeClr val="tx2"/>
                </a:solidFill>
              </a:rPr>
              <a:t>Расширение возможностей:</a:t>
            </a:r>
          </a:p>
          <a:p>
            <a:r>
              <a:rPr lang="ru-RU" sz="2500" dirty="0">
                <a:solidFill>
                  <a:schemeClr val="tx2"/>
                </a:solidFill>
              </a:rPr>
              <a:t>Добавление других видов транспорта </a:t>
            </a:r>
          </a:p>
          <a:p>
            <a:r>
              <a:rPr lang="ru-RU" sz="2500" dirty="0">
                <a:solidFill>
                  <a:schemeClr val="tx2"/>
                </a:solidFill>
              </a:rPr>
              <a:t>Возможность составления рейсов с пересадками</a:t>
            </a:r>
          </a:p>
          <a:p>
            <a:r>
              <a:rPr lang="ru-RU" sz="2500" dirty="0">
                <a:solidFill>
                  <a:schemeClr val="tx2"/>
                </a:solidFill>
              </a:rPr>
              <a:t>Добавить зависимость пакета от количества человек (количество билетов, вместимость номера)</a:t>
            </a:r>
          </a:p>
          <a:p>
            <a:r>
              <a:rPr lang="ru-RU" sz="2500" dirty="0">
                <a:solidFill>
                  <a:schemeClr val="tx2"/>
                </a:solidFill>
              </a:rPr>
              <a:t>Отдельные предложения для путешествий с детьми или для пожилых людей</a:t>
            </a:r>
          </a:p>
          <a:p>
            <a:r>
              <a:rPr lang="ru-RU" sz="2500" dirty="0">
                <a:solidFill>
                  <a:schemeClr val="tx2"/>
                </a:solidFill>
              </a:rPr>
              <a:t>Выявление популярных направлений на данный сезон и горячих предложений</a:t>
            </a:r>
          </a:p>
          <a:p>
            <a:r>
              <a:rPr lang="ru-RU" sz="2500" dirty="0">
                <a:solidFill>
                  <a:schemeClr val="tx2"/>
                </a:solidFill>
              </a:rPr>
              <a:t>Интеграция рекламы</a:t>
            </a:r>
          </a:p>
        </p:txBody>
      </p:sp>
    </p:spTree>
    <p:extLst>
      <p:ext uri="{BB962C8B-B14F-4D97-AF65-F5344CB8AC3E}">
        <p14:creationId xmlns:p14="http://schemas.microsoft.com/office/powerpoint/2010/main" val="3042163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5DF682-808D-49E5-B2D3-81E829CA9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622A88-0811-490F-A3EF-87E7B6093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6" descr="https://avatars.mds.yandex.net/i?id=ad32d38b92b6fab985fd44d98e80447fe0d9de11-10263675-images-thumbs&amp;n=13">
            <a:extLst>
              <a:ext uri="{FF2B5EF4-FFF2-40B4-BE49-F238E27FC236}">
                <a16:creationId xmlns:a16="http://schemas.microsoft.com/office/drawing/2014/main" id="{B2F7E8B0-6F10-45FB-905F-1E3FC0002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2835" y="-531440"/>
            <a:ext cx="13441488" cy="756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38D90C7-8D9D-4DF7-8784-0B87844887CD}"/>
              </a:ext>
            </a:extLst>
          </p:cNvPr>
          <p:cNvSpPr txBox="1">
            <a:spLocks/>
          </p:cNvSpPr>
          <p:nvPr/>
        </p:nvSpPr>
        <p:spPr>
          <a:xfrm>
            <a:off x="1074439" y="591261"/>
            <a:ext cx="699512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prstTxWarp prst="textChevron">
              <a:avLst/>
            </a:prstTxWarp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Спасибо за внимание!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7D1B191F-5126-40AA-89BA-19F541385CBF}"/>
              </a:ext>
            </a:extLst>
          </p:cNvPr>
          <p:cNvSpPr txBox="1">
            <a:spLocks/>
          </p:cNvSpPr>
          <p:nvPr/>
        </p:nvSpPr>
        <p:spPr>
          <a:xfrm>
            <a:off x="107504" y="1124744"/>
            <a:ext cx="11593288" cy="46085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ru-RU" sz="2500" dirty="0">
              <a:solidFill>
                <a:schemeClr val="tx2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749B86-F557-400D-B38E-2DCCE8E16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182" y="1740440"/>
            <a:ext cx="6173635" cy="424548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5CE4790-144C-4A86-B91B-D277CB70F7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8083"/>
            <a:ext cx="3600400" cy="195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927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ttps://avatars.mds.yandex.net/i?id=ad32d38b92b6fab985fd44d98e80447fe0d9de11-10263675-images-thumbs&amp;n=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-483401"/>
            <a:ext cx="13441488" cy="756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О проекте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1700808"/>
            <a:ext cx="8640960" cy="54726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i="1" dirty="0">
                <a:solidFill>
                  <a:schemeClr val="tx2"/>
                </a:solidFill>
              </a:rPr>
              <a:t>Основные возможности: </a:t>
            </a:r>
          </a:p>
          <a:p>
            <a:pPr marL="180975" indent="0">
              <a:buNone/>
            </a:pPr>
            <a:r>
              <a:rPr lang="ru-RU" sz="2200" dirty="0">
                <a:solidFill>
                  <a:schemeClr val="tx2"/>
                </a:solidFill>
              </a:rPr>
              <a:t>- Поиск и выбор авиабилетов </a:t>
            </a:r>
          </a:p>
          <a:p>
            <a:pPr marL="180975" indent="0">
              <a:buNone/>
            </a:pPr>
            <a:r>
              <a:rPr lang="ru-RU" sz="2200" dirty="0">
                <a:solidFill>
                  <a:schemeClr val="tx2"/>
                </a:solidFill>
              </a:rPr>
              <a:t>- Бронирование отелей</a:t>
            </a:r>
          </a:p>
          <a:p>
            <a:pPr marL="180975" indent="0">
              <a:buNone/>
            </a:pPr>
            <a:r>
              <a:rPr lang="ru-RU" sz="2200" dirty="0">
                <a:solidFill>
                  <a:schemeClr val="tx2"/>
                </a:solidFill>
              </a:rPr>
              <a:t>- Выбор экскурсий</a:t>
            </a:r>
          </a:p>
          <a:p>
            <a:pPr marL="0" indent="179388">
              <a:buNone/>
            </a:pPr>
            <a:r>
              <a:rPr lang="ru-RU" sz="2200" dirty="0">
                <a:solidFill>
                  <a:schemeClr val="tx2"/>
                </a:solidFill>
              </a:rPr>
              <a:t>- Добавление дополнительных услуг (SIM-карты, проездные, путеводители)</a:t>
            </a:r>
          </a:p>
          <a:p>
            <a:pPr marL="180975" indent="0">
              <a:buNone/>
            </a:pPr>
            <a:r>
              <a:rPr lang="ru-RU" sz="2200" dirty="0">
                <a:solidFill>
                  <a:schemeClr val="tx2"/>
                </a:solidFill>
              </a:rPr>
              <a:t>- Формирование полного туристического пакета</a:t>
            </a:r>
          </a:p>
          <a:p>
            <a:pPr marL="180975" indent="0">
              <a:buNone/>
            </a:pPr>
            <a:r>
              <a:rPr lang="ru-RU" sz="2200" dirty="0">
                <a:solidFill>
                  <a:schemeClr val="tx2"/>
                </a:solidFill>
              </a:rPr>
              <a:t>- Оплата через различные платежные системы</a:t>
            </a:r>
          </a:p>
          <a:p>
            <a:pPr marL="180975" indent="0">
              <a:buNone/>
            </a:pPr>
            <a:endParaRPr lang="ru-RU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ru-RU" sz="2200" i="1" dirty="0">
                <a:solidFill>
                  <a:schemeClr val="tx2"/>
                </a:solidFill>
              </a:rPr>
              <a:t>Целевая аудитория:  </a:t>
            </a:r>
            <a:r>
              <a:rPr lang="ru-RU" sz="2200" dirty="0">
                <a:solidFill>
                  <a:schemeClr val="tx2"/>
                </a:solidFill>
              </a:rPr>
              <a:t>туристы, планирующие поездки по России.</a:t>
            </a:r>
          </a:p>
        </p:txBody>
      </p:sp>
    </p:spTree>
    <p:extLst>
      <p:ext uri="{BB962C8B-B14F-4D97-AF65-F5344CB8AC3E}">
        <p14:creationId xmlns:p14="http://schemas.microsoft.com/office/powerpoint/2010/main" val="3820627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ttps://avatars.mds.yandex.net/i?id=ad32d38b92b6fab985fd44d98e80447fe0d9de11-10263675-images-thumbs&amp;n=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-483401"/>
            <a:ext cx="13441488" cy="756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19455" y="836712"/>
            <a:ext cx="9144000" cy="5112568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ru-RU" sz="2800" b="1" dirty="0">
                <a:solidFill>
                  <a:schemeClr val="bg1"/>
                </a:solidFill>
              </a:rPr>
              <a:t>Процесс  создания своего путешествия мечты от нашей компании включает в себя:</a:t>
            </a:r>
          </a:p>
          <a:p>
            <a:pPr marL="428625" indent="285750">
              <a:lnSpc>
                <a:spcPct val="150000"/>
              </a:lnSpc>
              <a:buFont typeface="Wingdings" pitchFamily="2" charset="2"/>
              <a:buChar char="ü"/>
            </a:pPr>
            <a:r>
              <a:rPr lang="ru-RU" sz="2400" dirty="0">
                <a:solidFill>
                  <a:schemeClr val="tx2"/>
                </a:solidFill>
              </a:rPr>
              <a:t>Выбор города отправления и города прибытия</a:t>
            </a:r>
          </a:p>
          <a:p>
            <a:pPr marL="428625" indent="285750">
              <a:buFont typeface="Wingdings" pitchFamily="2" charset="2"/>
              <a:buChar char="ü"/>
            </a:pPr>
            <a:r>
              <a:rPr lang="ru-RU" sz="2400" dirty="0">
                <a:solidFill>
                  <a:schemeClr val="tx2"/>
                </a:solidFill>
              </a:rPr>
              <a:t>Выбор дат поездки</a:t>
            </a:r>
          </a:p>
          <a:p>
            <a:pPr marL="428625" indent="285750">
              <a:buFont typeface="Wingdings" pitchFamily="2" charset="2"/>
              <a:buChar char="ü"/>
            </a:pPr>
            <a:r>
              <a:rPr lang="ru-RU" sz="2400" dirty="0">
                <a:solidFill>
                  <a:schemeClr val="tx2"/>
                </a:solidFill>
              </a:rPr>
              <a:t>Бронирование жилья</a:t>
            </a:r>
          </a:p>
          <a:p>
            <a:pPr marL="428625" indent="285750">
              <a:buFont typeface="Wingdings" pitchFamily="2" charset="2"/>
              <a:buChar char="ü"/>
            </a:pPr>
            <a:r>
              <a:rPr lang="ru-RU" sz="2400" dirty="0">
                <a:solidFill>
                  <a:schemeClr val="tx2"/>
                </a:solidFill>
              </a:rPr>
              <a:t>Выбор дополнительных услуг и экскурсий</a:t>
            </a:r>
          </a:p>
          <a:p>
            <a:pPr marL="428625" indent="285750">
              <a:buFont typeface="Wingdings" pitchFamily="2" charset="2"/>
              <a:buChar char="ü"/>
            </a:pPr>
            <a:r>
              <a:rPr lang="ru-RU" sz="2400" dirty="0">
                <a:solidFill>
                  <a:schemeClr val="tx2"/>
                </a:solidFill>
              </a:rPr>
              <a:t>Оплату и подтверждение бронирования</a:t>
            </a:r>
          </a:p>
          <a:p>
            <a:pPr marL="85725" indent="266700">
              <a:buNone/>
            </a:pPr>
            <a:endParaRPr lang="ru-RU" sz="2400" dirty="0">
              <a:solidFill>
                <a:schemeClr val="tx2"/>
              </a:solidFill>
            </a:endParaRPr>
          </a:p>
          <a:p>
            <a:pPr marL="85725" indent="266700">
              <a:buNone/>
            </a:pPr>
            <a:endParaRPr lang="ru-RU" sz="2400" dirty="0">
              <a:solidFill>
                <a:schemeClr val="tx2"/>
              </a:solidFill>
            </a:endParaRPr>
          </a:p>
          <a:p>
            <a:pPr marL="85725" indent="266700">
              <a:buNone/>
            </a:pPr>
            <a:r>
              <a:rPr lang="ru-RU" sz="2400" dirty="0">
                <a:solidFill>
                  <a:schemeClr val="tx2"/>
                </a:solidFill>
              </a:rPr>
              <a:t>Наш проект автоматизирует этот процесс, предоставляя единый интерфейс для всех этапов планирования путешествия.</a:t>
            </a:r>
          </a:p>
          <a:p>
            <a:pPr marL="85725" indent="266700">
              <a:buNone/>
            </a:pPr>
            <a:endParaRPr lang="ru-RU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211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ttps://avatars.mds.yandex.net/i?id=ad32d38b92b6fab985fd44d98e80447fe0d9de11-10263675-images-thumbs&amp;n=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-483401"/>
            <a:ext cx="13441488" cy="756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11760" y="-144016"/>
            <a:ext cx="8267264" cy="836712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Структура кода: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28712" y="326566"/>
            <a:ext cx="1584176" cy="1164309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692696"/>
            <a:ext cx="2664296" cy="5904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3122"/>
          <a:stretch/>
        </p:blipFill>
        <p:spPr bwMode="auto">
          <a:xfrm>
            <a:off x="3192634" y="908721"/>
            <a:ext cx="6529262" cy="2232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Стрелка вправо 9"/>
          <p:cNvSpPr/>
          <p:nvPr/>
        </p:nvSpPr>
        <p:spPr>
          <a:xfrm>
            <a:off x="2771800" y="2180894"/>
            <a:ext cx="384322" cy="303043"/>
          </a:xfrm>
          <a:prstGeom prst="rightArrow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 вправо 10"/>
          <p:cNvSpPr/>
          <p:nvPr/>
        </p:nvSpPr>
        <p:spPr>
          <a:xfrm rot="3325369">
            <a:off x="3512218" y="3405318"/>
            <a:ext cx="445290" cy="303043"/>
          </a:xfrm>
          <a:prstGeom prst="rightArrow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 вправо 13"/>
          <p:cNvSpPr/>
          <p:nvPr/>
        </p:nvSpPr>
        <p:spPr>
          <a:xfrm rot="7855378">
            <a:off x="8075035" y="3407143"/>
            <a:ext cx="445290" cy="303043"/>
          </a:xfrm>
          <a:prstGeom prst="rightArrow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 вправо 14"/>
          <p:cNvSpPr/>
          <p:nvPr/>
        </p:nvSpPr>
        <p:spPr>
          <a:xfrm rot="5400000">
            <a:off x="5191892" y="3493504"/>
            <a:ext cx="445290" cy="303043"/>
          </a:xfrm>
          <a:prstGeom prst="rightArrow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7566520" y="407707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(1)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79313" y="4761849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(2)</a:t>
            </a:r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918" y="4077072"/>
            <a:ext cx="303093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428" y="6093296"/>
            <a:ext cx="301942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918" y="5421213"/>
            <a:ext cx="301942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7585634" y="544522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(3)</a:t>
            </a:r>
          </a:p>
        </p:txBody>
      </p:sp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918" y="4746490"/>
            <a:ext cx="30099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7596336" y="609329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(4)</a:t>
            </a:r>
          </a:p>
        </p:txBody>
      </p:sp>
      <p:sp>
        <p:nvSpPr>
          <p:cNvPr id="19" name="Стрелка вправо 14">
            <a:extLst>
              <a:ext uri="{FF2B5EF4-FFF2-40B4-BE49-F238E27FC236}">
                <a16:creationId xmlns:a16="http://schemas.microsoft.com/office/drawing/2014/main" id="{502482DE-C7C1-4558-B128-A96119D80EB9}"/>
              </a:ext>
            </a:extLst>
          </p:cNvPr>
          <p:cNvSpPr/>
          <p:nvPr/>
        </p:nvSpPr>
        <p:spPr>
          <a:xfrm rot="5400000">
            <a:off x="6322746" y="3483594"/>
            <a:ext cx="445290" cy="303043"/>
          </a:xfrm>
          <a:prstGeom prst="rightArrow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4804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ttps://avatars.mds.yandex.net/i?id=ad32d38b92b6fab985fd44d98e80447fe0d9de11-10263675-images-thumbs&amp;n=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-504739"/>
            <a:ext cx="13441488" cy="756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9488" y="-27384"/>
            <a:ext cx="6995120" cy="634082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Структура кода: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1196752"/>
            <a:ext cx="3682969" cy="43204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tx2"/>
                </a:solidFill>
              </a:rPr>
              <a:t>(1) Абстрактная фабрика: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" y="2794288"/>
            <a:ext cx="2309034" cy="2434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43"/>
          <a:stretch/>
        </p:blipFill>
        <p:spPr bwMode="auto">
          <a:xfrm>
            <a:off x="2771800" y="2137470"/>
            <a:ext cx="1995102" cy="3765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Стрелка вправо 4"/>
          <p:cNvSpPr/>
          <p:nvPr/>
        </p:nvSpPr>
        <p:spPr>
          <a:xfrm>
            <a:off x="2385272" y="3868475"/>
            <a:ext cx="314520" cy="303043"/>
          </a:xfrm>
          <a:prstGeom prst="rightArrow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74"/>
          <a:stretch/>
        </p:blipFill>
        <p:spPr bwMode="auto">
          <a:xfrm>
            <a:off x="5195999" y="2142334"/>
            <a:ext cx="1392287" cy="1444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648" y="1412776"/>
            <a:ext cx="2052848" cy="1973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50"/>
          <a:stretch/>
        </p:blipFill>
        <p:spPr bwMode="auto">
          <a:xfrm>
            <a:off x="5196000" y="4077072"/>
            <a:ext cx="1392737" cy="700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3933056"/>
            <a:ext cx="2052848" cy="94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56"/>
          <a:stretch/>
        </p:blipFill>
        <p:spPr bwMode="auto">
          <a:xfrm>
            <a:off x="5196000" y="5247482"/>
            <a:ext cx="1392287" cy="656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301208"/>
            <a:ext cx="2047185" cy="977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Стрелка вправо 14"/>
          <p:cNvSpPr/>
          <p:nvPr/>
        </p:nvSpPr>
        <p:spPr>
          <a:xfrm>
            <a:off x="4815405" y="2713199"/>
            <a:ext cx="314520" cy="303043"/>
          </a:xfrm>
          <a:prstGeom prst="rightArrow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 вправо 15"/>
          <p:cNvSpPr/>
          <p:nvPr/>
        </p:nvSpPr>
        <p:spPr>
          <a:xfrm>
            <a:off x="4815405" y="4293755"/>
            <a:ext cx="314520" cy="303043"/>
          </a:xfrm>
          <a:prstGeom prst="rightArrow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право 16"/>
          <p:cNvSpPr/>
          <p:nvPr/>
        </p:nvSpPr>
        <p:spPr>
          <a:xfrm>
            <a:off x="4815405" y="5424194"/>
            <a:ext cx="314520" cy="303043"/>
          </a:xfrm>
          <a:prstGeom prst="rightArrow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право 17"/>
          <p:cNvSpPr/>
          <p:nvPr/>
        </p:nvSpPr>
        <p:spPr>
          <a:xfrm rot="20917505">
            <a:off x="6643906" y="2665869"/>
            <a:ext cx="314520" cy="303043"/>
          </a:xfrm>
          <a:prstGeom prst="rightArrow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трелка вправо 18"/>
          <p:cNvSpPr/>
          <p:nvPr/>
        </p:nvSpPr>
        <p:spPr>
          <a:xfrm>
            <a:off x="6641816" y="4275943"/>
            <a:ext cx="314520" cy="303043"/>
          </a:xfrm>
          <a:prstGeom prst="rightArrow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трелка вправо 19"/>
          <p:cNvSpPr/>
          <p:nvPr/>
        </p:nvSpPr>
        <p:spPr>
          <a:xfrm rot="997715">
            <a:off x="6641817" y="5463555"/>
            <a:ext cx="314520" cy="303043"/>
          </a:xfrm>
          <a:prstGeom prst="rightArrow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7253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ttps://avatars.mds.yandex.net/i?id=ad32d38b92b6fab985fd44d98e80447fe0d9de11-10263675-images-thumbs&amp;n=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-504739"/>
            <a:ext cx="13441488" cy="756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9488" y="-27384"/>
            <a:ext cx="6995120" cy="634082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Структура кода: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1124744"/>
            <a:ext cx="4320480" cy="5760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500" dirty="0">
                <a:solidFill>
                  <a:schemeClr val="tx2"/>
                </a:solidFill>
              </a:rPr>
              <a:t>(2) Абстрактная фабрика_2.0 : </a:t>
            </a:r>
          </a:p>
        </p:txBody>
      </p:sp>
      <p:sp>
        <p:nvSpPr>
          <p:cNvPr id="5" name="Стрелка вправо 4"/>
          <p:cNvSpPr/>
          <p:nvPr/>
        </p:nvSpPr>
        <p:spPr>
          <a:xfrm rot="2161334">
            <a:off x="3478360" y="4869160"/>
            <a:ext cx="314520" cy="303043"/>
          </a:xfrm>
          <a:prstGeom prst="rightArrow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 вправо 14"/>
          <p:cNvSpPr/>
          <p:nvPr/>
        </p:nvSpPr>
        <p:spPr>
          <a:xfrm rot="19872374">
            <a:off x="3491880" y="2333869"/>
            <a:ext cx="314520" cy="303043"/>
          </a:xfrm>
          <a:prstGeom prst="rightArrow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 вправо 15"/>
          <p:cNvSpPr/>
          <p:nvPr/>
        </p:nvSpPr>
        <p:spPr>
          <a:xfrm>
            <a:off x="3480686" y="3521267"/>
            <a:ext cx="314520" cy="303043"/>
          </a:xfrm>
          <a:prstGeom prst="rightArrow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140968"/>
            <a:ext cx="3334414" cy="1431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34"/>
          <a:stretch/>
        </p:blipFill>
        <p:spPr bwMode="auto">
          <a:xfrm>
            <a:off x="4169835" y="1718263"/>
            <a:ext cx="4792297" cy="4879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5123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ttps://avatars.mds.yandex.net/i?id=ad32d38b92b6fab985fd44d98e80447fe0d9de11-10263675-images-thumbs&amp;n=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6675" y="-504739"/>
            <a:ext cx="13441488" cy="756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9488" y="-27384"/>
            <a:ext cx="6995120" cy="634082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Структура кода: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1124744"/>
            <a:ext cx="3682969" cy="4320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500" dirty="0">
                <a:solidFill>
                  <a:schemeClr val="tx2"/>
                </a:solidFill>
              </a:rPr>
              <a:t>(3) Строитель: 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" y="3618606"/>
            <a:ext cx="3742686" cy="3194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Стрелка вправо 19"/>
          <p:cNvSpPr/>
          <p:nvPr/>
        </p:nvSpPr>
        <p:spPr>
          <a:xfrm rot="8811048">
            <a:off x="1972184" y="2382856"/>
            <a:ext cx="1825820" cy="515885"/>
          </a:xfrm>
          <a:prstGeom prst="rightArrow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405"/>
          <a:stretch/>
        </p:blipFill>
        <p:spPr bwMode="auto">
          <a:xfrm>
            <a:off x="3995936" y="929059"/>
            <a:ext cx="5062434" cy="3292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9864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ttps://avatars.mds.yandex.net/i?id=ad32d38b92b6fab985fd44d98e80447fe0d9de11-10263675-images-thumbs&amp;n=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-504739"/>
            <a:ext cx="13441488" cy="756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9488" y="-27384"/>
            <a:ext cx="6995120" cy="634082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Структура кода: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1124744"/>
            <a:ext cx="3682969" cy="4320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500" dirty="0">
                <a:solidFill>
                  <a:schemeClr val="tx2"/>
                </a:solidFill>
              </a:rPr>
              <a:t>(4) Стратегия: </a:t>
            </a:r>
          </a:p>
        </p:txBody>
      </p:sp>
      <p:sp>
        <p:nvSpPr>
          <p:cNvPr id="15" name="Стрелка вправо 14"/>
          <p:cNvSpPr/>
          <p:nvPr/>
        </p:nvSpPr>
        <p:spPr>
          <a:xfrm rot="5400000">
            <a:off x="4564953" y="2544154"/>
            <a:ext cx="314520" cy="303043"/>
          </a:xfrm>
          <a:prstGeom prst="rightArrow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 вправо 15"/>
          <p:cNvSpPr/>
          <p:nvPr/>
        </p:nvSpPr>
        <p:spPr>
          <a:xfrm rot="2368866">
            <a:off x="6856757" y="2443054"/>
            <a:ext cx="314520" cy="303043"/>
          </a:xfrm>
          <a:prstGeom prst="rightArrow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право 16"/>
          <p:cNvSpPr/>
          <p:nvPr/>
        </p:nvSpPr>
        <p:spPr>
          <a:xfrm rot="8445700">
            <a:off x="2204760" y="2443162"/>
            <a:ext cx="314520" cy="303043"/>
          </a:xfrm>
          <a:prstGeom prst="rightArrow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92" y="2996952"/>
            <a:ext cx="6558843" cy="3697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388" y="1196752"/>
            <a:ext cx="4057650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2325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ttps://avatars.mds.yandex.net/i?id=ad32d38b92b6fab985fd44d98e80447fe0d9de11-10263675-images-thumbs&amp;n=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6675" y="-504739"/>
            <a:ext cx="13441488" cy="756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13-18-40">
            <a:hlinkClick r:id="" action="ppaction://media"/>
            <a:extLst>
              <a:ext uri="{FF2B5EF4-FFF2-40B4-BE49-F238E27FC236}">
                <a16:creationId xmlns:a16="http://schemas.microsoft.com/office/drawing/2014/main" id="{6C560563-A044-48FE-8483-4CBCCDBCBFCF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1749.5625"/>
                </p14:media>
              </p:ext>
            </p:extLst>
          </p:nvPr>
        </p:nvPicPr>
        <p:blipFill rotWithShape="1">
          <a:blip r:embed="rId5"/>
          <a:srcRect l="115" r="115"/>
          <a:stretch>
            <a:fillRect/>
          </a:stretch>
        </p:blipFill>
        <p:spPr>
          <a:xfrm>
            <a:off x="-36132" y="764704"/>
            <a:ext cx="9216264" cy="5184604"/>
          </a:xfrm>
        </p:spPr>
      </p:pic>
    </p:spTree>
    <p:extLst>
      <p:ext uri="{BB962C8B-B14F-4D97-AF65-F5344CB8AC3E}">
        <p14:creationId xmlns:p14="http://schemas.microsoft.com/office/powerpoint/2010/main" val="404059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244</TotalTime>
  <Words>197</Words>
  <Application>Microsoft Office PowerPoint</Application>
  <PresentationFormat>Экран (4:3)</PresentationFormat>
  <Paragraphs>43</Paragraphs>
  <Slides>11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Calibri</vt:lpstr>
      <vt:lpstr>Wingdings</vt:lpstr>
      <vt:lpstr>Тема Office</vt:lpstr>
      <vt:lpstr>Сервис путешествий </vt:lpstr>
      <vt:lpstr>О проекте</vt:lpstr>
      <vt:lpstr>Презентация PowerPoint</vt:lpstr>
      <vt:lpstr>Структура кода:</vt:lpstr>
      <vt:lpstr>Структура кода:</vt:lpstr>
      <vt:lpstr>Структура кода:</vt:lpstr>
      <vt:lpstr>Структура кода:</vt:lpstr>
      <vt:lpstr>Структура кода: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Сервис путешествий</dc:title>
  <dc:creator>Win10gpt</dc:creator>
  <cp:lastModifiedBy>Анастасия Ульяновская</cp:lastModifiedBy>
  <cp:revision>24</cp:revision>
  <dcterms:created xsi:type="dcterms:W3CDTF">2025-06-07T09:42:00Z</dcterms:created>
  <dcterms:modified xsi:type="dcterms:W3CDTF">2025-06-07T13:47:24Z</dcterms:modified>
</cp:coreProperties>
</file>